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0" r:id="rId17"/>
    <p:sldId id="272" r:id="rId18"/>
    <p:sldId id="273" r:id="rId19"/>
    <p:sldId id="269" r:id="rId20"/>
  </p:sldIdLst>
  <p:sldSz cx="9753600" cy="7315200"/>
  <p:notesSz cx="6858000" cy="9144000"/>
  <p:embeddedFontLst>
    <p:embeddedFont>
      <p:font typeface="Bogart Black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Century" panose="02040604050505020304" pitchFamily="18" charset="0"/>
      <p:regular r:id="rId27"/>
    </p:embeddedFont>
    <p:embeddedFont>
      <p:font typeface="Constantia" panose="02030602050306030303" pitchFamily="18" charset="0"/>
      <p:regular r:id="rId28"/>
      <p:bold r:id="rId29"/>
      <p:italic r:id="rId30"/>
      <p:boldItalic r:id="rId31"/>
    </p:embeddedFont>
    <p:embeddedFont>
      <p:font typeface="Crimson Pro" panose="020B0604020202020204" charset="0"/>
      <p:regular r:id="rId32"/>
    </p:embeddedFont>
    <p:embeddedFont>
      <p:font typeface="Crimson Pro Bold" panose="020B0604020202020204" charset="0"/>
      <p:regular r:id="rId33"/>
    </p:embeddedFont>
    <p:embeddedFont>
      <p:font typeface="Crimson Pro Italics" panose="020B0604020202020204" charset="0"/>
      <p:regular r:id="rId34"/>
    </p:embeddedFont>
    <p:embeddedFont>
      <p:font typeface="Noto Serif Display Black" panose="020B0604020202020204"/>
      <p:regular r:id="rId35"/>
    </p:embeddedFont>
    <p:embeddedFont>
      <p:font typeface="Prompt Bold" panose="020B0604020202020204" charset="-34"/>
      <p:regular r:id="rId36"/>
    </p:embeddedFont>
    <p:embeddedFont>
      <p:font typeface="Prompt Bold Bold" panose="020B0604020202020204" charset="-34"/>
      <p:regular r:id="rId37"/>
    </p:embeddedFont>
    <p:embeddedFont>
      <p:font typeface="Prompt Light" panose="00000400000000000000" pitchFamily="2" charset="-34"/>
      <p:regular r:id="rId38"/>
      <p:italic r:id="rId39"/>
    </p:embeddedFont>
    <p:embeddedFont>
      <p:font typeface="Tempus Sans ITC" panose="04020404030D07020202" pitchFamily="82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4622" autoAdjust="0"/>
  </p:normalViewPr>
  <p:slideViewPr>
    <p:cSldViewPr>
      <p:cViewPr varScale="1">
        <p:scale>
          <a:sx n="64" d="100"/>
          <a:sy n="64" d="100"/>
        </p:scale>
        <p:origin x="15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6.gif"/><Relationship Id="rId10" Type="http://schemas.openxmlformats.org/officeDocument/2006/relationships/image" Target="../media/image34.png"/><Relationship Id="rId4" Type="http://schemas.openxmlformats.org/officeDocument/2006/relationships/image" Target="../media/image25.gif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gif"/><Relationship Id="rId10" Type="http://schemas.openxmlformats.org/officeDocument/2006/relationships/image" Target="../media/image41.png"/><Relationship Id="rId4" Type="http://schemas.openxmlformats.org/officeDocument/2006/relationships/image" Target="../media/image2.sv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3.gif"/><Relationship Id="rId4" Type="http://schemas.openxmlformats.org/officeDocument/2006/relationships/image" Target="../media/image4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3.gif"/><Relationship Id="rId4" Type="http://schemas.openxmlformats.org/officeDocument/2006/relationships/image" Target="../media/image4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3.gif"/><Relationship Id="rId4" Type="http://schemas.openxmlformats.org/officeDocument/2006/relationships/image" Target="../media/image4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3.gif"/><Relationship Id="rId4" Type="http://schemas.openxmlformats.org/officeDocument/2006/relationships/image" Target="../media/image4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3.gif"/><Relationship Id="rId4" Type="http://schemas.openxmlformats.org/officeDocument/2006/relationships/image" Target="../media/image4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40962" y="5623960"/>
            <a:ext cx="4825313" cy="24850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565961" y="205470"/>
            <a:ext cx="4347311" cy="22388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28514" y="731520"/>
            <a:ext cx="424765" cy="4247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46392" y="1505878"/>
            <a:ext cx="4589445" cy="23635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40896" y="1505878"/>
            <a:ext cx="4622937" cy="29649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1520" y="2665730"/>
            <a:ext cx="5421758" cy="391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7999" dirty="0" err="1">
                <a:solidFill>
                  <a:srgbClr val="FFFFFF"/>
                </a:solidFill>
                <a:latin typeface="Bogart Black"/>
              </a:rPr>
              <a:t>Hồi</a:t>
            </a:r>
            <a:r>
              <a:rPr lang="en-US" sz="7999" dirty="0">
                <a:solidFill>
                  <a:srgbClr val="FFFFFF"/>
                </a:solidFill>
                <a:latin typeface="Bogart Black"/>
              </a:rPr>
              <a:t> </a:t>
            </a:r>
            <a:r>
              <a:rPr lang="en-US" sz="7999" dirty="0" err="1">
                <a:solidFill>
                  <a:srgbClr val="FFFFFF"/>
                </a:solidFill>
                <a:latin typeface="Bogart Black"/>
              </a:rPr>
              <a:t>quy</a:t>
            </a:r>
            <a:r>
              <a:rPr lang="en-US" sz="7999" dirty="0">
                <a:solidFill>
                  <a:srgbClr val="FFFFFF"/>
                </a:solidFill>
                <a:latin typeface="Bogart Black"/>
              </a:rPr>
              <a:t> </a:t>
            </a:r>
          </a:p>
          <a:p>
            <a:pPr algn="l">
              <a:lnSpc>
                <a:spcPts val="10400"/>
              </a:lnSpc>
            </a:pPr>
            <a:r>
              <a:rPr lang="en-US" sz="8000" dirty="0" err="1">
                <a:solidFill>
                  <a:srgbClr val="FFFFFF"/>
                </a:solidFill>
                <a:latin typeface="Bogart Black"/>
              </a:rPr>
              <a:t>tuyến</a:t>
            </a:r>
            <a:r>
              <a:rPr lang="en-US" sz="8000" dirty="0">
                <a:solidFill>
                  <a:srgbClr val="FFFFFF"/>
                </a:solidFill>
                <a:latin typeface="Bogart Black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Bogart Black"/>
              </a:rPr>
              <a:t>tính</a:t>
            </a:r>
            <a:endParaRPr lang="en-US" sz="8000" dirty="0">
              <a:solidFill>
                <a:srgbClr val="FFFFFF"/>
              </a:solidFill>
              <a:latin typeface="Bogart Black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97315" y="6147578"/>
            <a:ext cx="424765" cy="424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6112" y="2798921"/>
            <a:ext cx="8305968" cy="17173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3853" y="1142688"/>
            <a:ext cx="858589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Trước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khi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xây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dựng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nghiệm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cho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bài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toán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tối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ưu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hàm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mất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mát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, ta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thấy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rằng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hàm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số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này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có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thể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được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viết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gọn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lại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dưới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dạng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ma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trận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, vector,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và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norm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như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sau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731520" y="4878229"/>
                <a:ext cx="8098214" cy="127041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Với y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99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99" b="0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99" b="0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99" i="1" dirty="0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99" b="0" i="1" dirty="0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99" b="0" i="1" dirty="0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. . 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99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99" b="0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99" b="0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]</a:t>
                </a:r>
              </a:p>
              <a:p>
                <a:pPr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      X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99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99" b="0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99" b="0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99" i="1" dirty="0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99" b="0" i="1" dirty="0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99" b="0" i="1" dirty="0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399" b="0" i="1" dirty="0" smtClean="0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. . .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99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99" b="0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99" b="0" i="1" smtClean="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]. </a:t>
                </a:r>
              </a:p>
              <a:p>
                <a:pPr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Như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</a:t>
                </a: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vậy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99" b="0" i="1" smtClean="0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(w) </a:t>
                </a: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là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</a:t>
                </a: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một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</a:t>
                </a: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hàm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</a:t>
                </a: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số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</a:t>
                </a: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liên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 </a:t>
                </a: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quan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</a:t>
                </a: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tới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</a:t>
                </a: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bình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</a:t>
                </a: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phương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</a:t>
                </a:r>
                <a:r>
                  <a:rPr lang="en-US" sz="2399" dirty="0" err="1">
                    <a:solidFill>
                      <a:srgbClr val="FEFEFE"/>
                    </a:solidFill>
                    <a:latin typeface="Crimson Pro Italics"/>
                  </a:rPr>
                  <a:t>của</a:t>
                </a:r>
                <a:r>
                  <a:rPr lang="en-US" sz="2399" dirty="0">
                    <a:solidFill>
                      <a:srgbClr val="FEFEFE"/>
                    </a:solidFill>
                    <a:latin typeface="Crimson Pro Italics"/>
                  </a:rPr>
                  <a:t> l2 norm.</a:t>
                </a: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4878229"/>
                <a:ext cx="8098214" cy="1270412"/>
              </a:xfrm>
              <a:prstGeom prst="rect">
                <a:avLst/>
              </a:prstGeom>
              <a:blipFill>
                <a:blip r:embed="rId3"/>
                <a:stretch>
                  <a:fillRect l="-2259" t="-4785" b="-1387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/>
          <p:cNvSpPr txBox="1"/>
          <p:nvPr/>
        </p:nvSpPr>
        <p:spPr>
          <a:xfrm>
            <a:off x="0" y="4773454"/>
            <a:ext cx="6976720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Crimson Pro"/>
              </a:rPr>
              <a:t>T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2436141" y="-874858"/>
            <a:ext cx="4881319" cy="25138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6478857" y="5377988"/>
            <a:ext cx="4809602" cy="24769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78857" y="1424556"/>
            <a:ext cx="4035389" cy="27363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687897" y="6265255"/>
            <a:ext cx="668366" cy="6368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2375" y="261258"/>
            <a:ext cx="9328850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>
                <a:solidFill>
                  <a:srgbClr val="FFFFFF"/>
                </a:solidFill>
                <a:latin typeface="Prompt Bold Bold"/>
              </a:rPr>
              <a:t>NGHIỆM CỦA BÀI TOÁN HỒI QUY TUYẾN TÍNH</a:t>
            </a:r>
          </a:p>
          <a:p>
            <a:pPr algn="l">
              <a:lnSpc>
                <a:spcPts val="4950"/>
              </a:lnSpc>
            </a:pPr>
            <a:endParaRPr lang="en-US" sz="4500" dirty="0">
              <a:solidFill>
                <a:srgbClr val="FFFFFF"/>
              </a:solidFill>
              <a:latin typeface="Prompt Bol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1520" y="876283"/>
            <a:ext cx="668366" cy="6368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0372" y="3515593"/>
            <a:ext cx="4816341" cy="119413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84435" y="5495706"/>
            <a:ext cx="4793949" cy="106532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19674" y="1771732"/>
            <a:ext cx="4923471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(gradient)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9674" y="2964263"/>
            <a:ext cx="481634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4335" y="4940456"/>
            <a:ext cx="618592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đương</a:t>
            </a:r>
            <a:r>
              <a:rPr lang="en-US" sz="2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FFFFFF"/>
                </a:solidFill>
                <a:latin typeface="Prompt Light"/>
              </a:rPr>
              <a:t>: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2436141" y="-874858"/>
            <a:ext cx="4881319" cy="25138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6478857" y="5377988"/>
            <a:ext cx="4809602" cy="24769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78857" y="1424556"/>
            <a:ext cx="4035389" cy="27363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687897" y="6265255"/>
            <a:ext cx="668366" cy="6368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2375" y="261258"/>
            <a:ext cx="9328850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Prompt Bold Bold"/>
              </a:rPr>
              <a:t>NGHIỆM CỦA BÀI TOÁN HỒI QUY TUYẾN TÍNH</a:t>
            </a:r>
          </a:p>
          <a:p>
            <a:pPr algn="l">
              <a:lnSpc>
                <a:spcPts val="4950"/>
              </a:lnSpc>
            </a:pPr>
            <a:endParaRPr lang="en-US" sz="4500">
              <a:solidFill>
                <a:srgbClr val="FFFFFF"/>
              </a:solidFill>
              <a:latin typeface="Prompt Bol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1520" y="876283"/>
            <a:ext cx="668366" cy="6368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3954" y="2706924"/>
            <a:ext cx="2905540" cy="6210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537" b="10778"/>
          <a:stretch>
            <a:fillRect/>
          </a:stretch>
        </p:blipFill>
        <p:spPr>
          <a:xfrm>
            <a:off x="533954" y="5218659"/>
            <a:ext cx="2905540" cy="6883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114800" y="5377987"/>
            <a:ext cx="2740352" cy="401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1"/>
              <p:cNvSpPr txBox="1"/>
              <p:nvPr/>
            </p:nvSpPr>
            <p:spPr>
              <a:xfrm>
                <a:off x="533954" y="1836693"/>
                <a:ext cx="4971882" cy="64120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Nếu ma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trận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vuông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5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𝑋𝑋</m:t>
                        </m:r>
                      </m:e>
                      <m:sup>
                        <m:r>
                          <a:rPr lang="en-GB" sz="25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khả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nghịch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trên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nghiệm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duy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11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54" y="1836693"/>
                <a:ext cx="4971882" cy="641201"/>
              </a:xfrm>
              <a:prstGeom prst="rect">
                <a:avLst/>
              </a:prstGeom>
              <a:blipFill>
                <a:blip r:embed="rId9"/>
                <a:stretch>
                  <a:fillRect l="-3926" t="-24762" r="-3804" b="-2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2"/>
              <p:cNvSpPr txBox="1"/>
              <p:nvPr/>
            </p:nvSpPr>
            <p:spPr>
              <a:xfrm>
                <a:off x="533954" y="3730854"/>
                <a:ext cx="4971882" cy="128240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Nếu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trận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5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𝑋𝑋</m:t>
                        </m:r>
                      </m:e>
                      <m:sup>
                        <m:r>
                          <a:rPr lang="en-GB" sz="25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khả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nghịch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trên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vô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nghiệm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hoặc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vô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nghiệm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-&gt;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Dùng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khái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niệm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giả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nghịch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đảo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để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tìm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nghiệm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đặc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biệt</a:t>
                </a:r>
                <a:r>
                  <a:rPr lang="en-US" sz="25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12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54" y="3730854"/>
                <a:ext cx="4971882" cy="1282402"/>
              </a:xfrm>
              <a:prstGeom prst="rect">
                <a:avLst/>
              </a:prstGeom>
              <a:blipFill>
                <a:blip r:embed="rId10"/>
                <a:stretch>
                  <a:fillRect l="-3926" t="-12381" r="-3804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57255" y="300772"/>
            <a:ext cx="430748" cy="4307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57255" y="2680816"/>
            <a:ext cx="430748" cy="4307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57255" y="5490811"/>
            <a:ext cx="430748" cy="4307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-1998432" y="-588326"/>
            <a:ext cx="4520556" cy="23280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10999"/>
          </a:blip>
          <a:srcRect/>
          <a:stretch>
            <a:fillRect/>
          </a:stretch>
        </p:blipFill>
        <p:spPr>
          <a:xfrm>
            <a:off x="-2447145" y="1191820"/>
            <a:ext cx="5595752" cy="45143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 flipH="1">
            <a:off x="-1909547" y="5163298"/>
            <a:ext cx="4520556" cy="23280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00617" y="1367338"/>
            <a:ext cx="3262736" cy="9812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382257" y="3326063"/>
            <a:ext cx="5228873" cy="4682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355536" y="4053504"/>
            <a:ext cx="2908982" cy="42649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391400" y="4044720"/>
            <a:ext cx="2219730" cy="4682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355536" y="4615216"/>
            <a:ext cx="2489436" cy="67199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503444" y="6197784"/>
            <a:ext cx="4986498" cy="67031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48849" y="3038475"/>
            <a:ext cx="3119675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FFFFFF"/>
                </a:solidFill>
                <a:latin typeface="Prompt Bold"/>
              </a:rPr>
              <a:t>Hệ số điều chỉnh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76800" y="297159"/>
            <a:ext cx="4539496" cy="127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(bias) b:</a:t>
            </a: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romp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7"/>
              <p:cNvSpPr txBox="1"/>
              <p:nvPr/>
            </p:nvSpPr>
            <p:spPr>
              <a:xfrm>
                <a:off x="4876800" y="2624837"/>
                <a:ext cx="4539496" cy="9509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520"/>
                  </a:lnSpc>
                </a:pP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Nếu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coi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mỗi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dữ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thêm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đặc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trưng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ta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sẽ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just">
                  <a:lnSpc>
                    <a:spcPts val="2520"/>
                  </a:lnSpc>
                </a:pPr>
                <a:endParaRPr lang="en-US" sz="1800" dirty="0">
                  <a:solidFill>
                    <a:srgbClr val="FFFFFF"/>
                  </a:solidFill>
                  <a:latin typeface="Prompt Light"/>
                </a:endParaRPr>
              </a:p>
            </p:txBody>
          </p:sp>
        </mc:Choice>
        <mc:Fallback xmlns="">
          <p:sp>
            <p:nvSpPr>
              <p:cNvPr id="17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624837"/>
                <a:ext cx="4539496" cy="950901"/>
              </a:xfrm>
              <a:prstGeom prst="rect">
                <a:avLst/>
              </a:prstGeom>
              <a:blipFill>
                <a:blip r:embed="rId12"/>
                <a:stretch>
                  <a:fillRect l="-4027" t="-15385" r="-402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8"/>
          <p:cNvSpPr txBox="1"/>
          <p:nvPr/>
        </p:nvSpPr>
        <p:spPr>
          <a:xfrm>
            <a:off x="4876800" y="5437962"/>
            <a:ext cx="4539496" cy="95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rompt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3052344" y="-997273"/>
            <a:ext cx="4322967" cy="22263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71693" y="1664159"/>
            <a:ext cx="3771072" cy="2019898"/>
            <a:chOff x="0" y="0"/>
            <a:chExt cx="17360308" cy="13970324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7215528" cy="13825545"/>
            </a:xfrm>
            <a:custGeom>
              <a:avLst/>
              <a:gdLst/>
              <a:ahLst/>
              <a:cxnLst/>
              <a:rect l="l" t="t" r="r" b="b"/>
              <a:pathLst>
                <a:path w="17215528" h="13825545">
                  <a:moveTo>
                    <a:pt x="0" y="0"/>
                  </a:moveTo>
                  <a:lnTo>
                    <a:pt x="17215528" y="0"/>
                  </a:lnTo>
                  <a:lnTo>
                    <a:pt x="17215528" y="13825545"/>
                  </a:lnTo>
                  <a:lnTo>
                    <a:pt x="0" y="13825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7360308" cy="13970324"/>
            </a:xfrm>
            <a:custGeom>
              <a:avLst/>
              <a:gdLst/>
              <a:ahLst/>
              <a:cxnLst/>
              <a:rect l="l" t="t" r="r" b="b"/>
              <a:pathLst>
                <a:path w="17360308" h="13970324">
                  <a:moveTo>
                    <a:pt x="17215527" y="13825544"/>
                  </a:moveTo>
                  <a:lnTo>
                    <a:pt x="17360308" y="13825544"/>
                  </a:lnTo>
                  <a:lnTo>
                    <a:pt x="17360308" y="13970324"/>
                  </a:lnTo>
                  <a:lnTo>
                    <a:pt x="17215527" y="13970324"/>
                  </a:lnTo>
                  <a:lnTo>
                    <a:pt x="17215527" y="1382554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825544"/>
                  </a:lnTo>
                  <a:lnTo>
                    <a:pt x="0" y="13825544"/>
                  </a:lnTo>
                  <a:lnTo>
                    <a:pt x="0" y="144780"/>
                  </a:lnTo>
                  <a:close/>
                  <a:moveTo>
                    <a:pt x="0" y="13825544"/>
                  </a:moveTo>
                  <a:lnTo>
                    <a:pt x="144780" y="13825544"/>
                  </a:lnTo>
                  <a:lnTo>
                    <a:pt x="144780" y="13970324"/>
                  </a:lnTo>
                  <a:lnTo>
                    <a:pt x="0" y="13970324"/>
                  </a:lnTo>
                  <a:lnTo>
                    <a:pt x="0" y="13825544"/>
                  </a:lnTo>
                  <a:close/>
                  <a:moveTo>
                    <a:pt x="17215527" y="144780"/>
                  </a:moveTo>
                  <a:lnTo>
                    <a:pt x="17360308" y="144780"/>
                  </a:lnTo>
                  <a:lnTo>
                    <a:pt x="17360308" y="13825544"/>
                  </a:lnTo>
                  <a:lnTo>
                    <a:pt x="17215527" y="13825544"/>
                  </a:lnTo>
                  <a:lnTo>
                    <a:pt x="17215527" y="144780"/>
                  </a:lnTo>
                  <a:close/>
                  <a:moveTo>
                    <a:pt x="144780" y="13825544"/>
                  </a:moveTo>
                  <a:lnTo>
                    <a:pt x="17215527" y="13825544"/>
                  </a:lnTo>
                  <a:lnTo>
                    <a:pt x="17215527" y="13970324"/>
                  </a:lnTo>
                  <a:lnTo>
                    <a:pt x="144780" y="13970324"/>
                  </a:lnTo>
                  <a:lnTo>
                    <a:pt x="144780" y="13825544"/>
                  </a:lnTo>
                  <a:close/>
                  <a:moveTo>
                    <a:pt x="17215527" y="0"/>
                  </a:moveTo>
                  <a:lnTo>
                    <a:pt x="17360308" y="0"/>
                  </a:lnTo>
                  <a:lnTo>
                    <a:pt x="17360308" y="144780"/>
                  </a:lnTo>
                  <a:lnTo>
                    <a:pt x="17215527" y="144780"/>
                  </a:lnTo>
                  <a:lnTo>
                    <a:pt x="172155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215527" y="0"/>
                  </a:lnTo>
                  <a:lnTo>
                    <a:pt x="172155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119353" y="5449286"/>
            <a:ext cx="4746023" cy="244420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5271466" y="3983595"/>
            <a:ext cx="2156892" cy="2614280"/>
            <a:chOff x="0" y="0"/>
            <a:chExt cx="17360308" cy="13976938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17215528" cy="13832158"/>
            </a:xfrm>
            <a:custGeom>
              <a:avLst/>
              <a:gdLst/>
              <a:ahLst/>
              <a:cxnLst/>
              <a:rect l="l" t="t" r="r" b="b"/>
              <a:pathLst>
                <a:path w="17215528" h="13832158">
                  <a:moveTo>
                    <a:pt x="0" y="0"/>
                  </a:moveTo>
                  <a:lnTo>
                    <a:pt x="17215528" y="0"/>
                  </a:lnTo>
                  <a:lnTo>
                    <a:pt x="17215528" y="13832158"/>
                  </a:lnTo>
                  <a:lnTo>
                    <a:pt x="0" y="13832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7360308" cy="13976938"/>
            </a:xfrm>
            <a:custGeom>
              <a:avLst/>
              <a:gdLst/>
              <a:ahLst/>
              <a:cxnLst/>
              <a:rect l="l" t="t" r="r" b="b"/>
              <a:pathLst>
                <a:path w="17360308" h="13976938">
                  <a:moveTo>
                    <a:pt x="17215527" y="13832157"/>
                  </a:moveTo>
                  <a:lnTo>
                    <a:pt x="17360308" y="13832157"/>
                  </a:lnTo>
                  <a:lnTo>
                    <a:pt x="17360308" y="13976938"/>
                  </a:lnTo>
                  <a:lnTo>
                    <a:pt x="17215527" y="13976938"/>
                  </a:lnTo>
                  <a:lnTo>
                    <a:pt x="17215527" y="1383215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832157"/>
                  </a:lnTo>
                  <a:lnTo>
                    <a:pt x="0" y="13832157"/>
                  </a:lnTo>
                  <a:lnTo>
                    <a:pt x="0" y="144780"/>
                  </a:lnTo>
                  <a:close/>
                  <a:moveTo>
                    <a:pt x="0" y="13832157"/>
                  </a:moveTo>
                  <a:lnTo>
                    <a:pt x="144780" y="13832157"/>
                  </a:lnTo>
                  <a:lnTo>
                    <a:pt x="144780" y="13976938"/>
                  </a:lnTo>
                  <a:lnTo>
                    <a:pt x="0" y="13976938"/>
                  </a:lnTo>
                  <a:lnTo>
                    <a:pt x="0" y="13832157"/>
                  </a:lnTo>
                  <a:close/>
                  <a:moveTo>
                    <a:pt x="17215527" y="144780"/>
                  </a:moveTo>
                  <a:lnTo>
                    <a:pt x="17360308" y="144780"/>
                  </a:lnTo>
                  <a:lnTo>
                    <a:pt x="17360308" y="13832157"/>
                  </a:lnTo>
                  <a:lnTo>
                    <a:pt x="17215527" y="13832157"/>
                  </a:lnTo>
                  <a:lnTo>
                    <a:pt x="17215527" y="144780"/>
                  </a:lnTo>
                  <a:close/>
                  <a:moveTo>
                    <a:pt x="144780" y="13832157"/>
                  </a:moveTo>
                  <a:lnTo>
                    <a:pt x="17215527" y="13832157"/>
                  </a:lnTo>
                  <a:lnTo>
                    <a:pt x="17215527" y="13976938"/>
                  </a:lnTo>
                  <a:lnTo>
                    <a:pt x="144780" y="13976938"/>
                  </a:lnTo>
                  <a:lnTo>
                    <a:pt x="144780" y="13832157"/>
                  </a:lnTo>
                  <a:close/>
                  <a:moveTo>
                    <a:pt x="17215527" y="0"/>
                  </a:moveTo>
                  <a:lnTo>
                    <a:pt x="17360308" y="0"/>
                  </a:lnTo>
                  <a:lnTo>
                    <a:pt x="17360308" y="144780"/>
                  </a:lnTo>
                  <a:lnTo>
                    <a:pt x="17215527" y="144780"/>
                  </a:lnTo>
                  <a:lnTo>
                    <a:pt x="172155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215527" y="0"/>
                  </a:lnTo>
                  <a:lnTo>
                    <a:pt x="172155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7886579">
            <a:off x="1001895" y="4073094"/>
            <a:ext cx="2515000" cy="311805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309222" y="1855432"/>
            <a:ext cx="306954" cy="475992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12202" y="2193458"/>
            <a:ext cx="3055750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rompt Bold"/>
              </a:rPr>
              <a:t>Ví dụ</a:t>
            </a:r>
          </a:p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Prompt Bold"/>
              </a:rPr>
              <a:t>Dự đoán giá nhà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33714" y="4159908"/>
            <a:ext cx="306954" cy="475992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CF8C288-AEC2-CFA1-25C6-D804E98B3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154" y="1855432"/>
            <a:ext cx="3486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A6D7C9C-6040-352A-3381-C88172868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62" y="4119160"/>
            <a:ext cx="14859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28">
            <a:extLst>
              <a:ext uri="{FF2B5EF4-FFF2-40B4-BE49-F238E27FC236}">
                <a16:creationId xmlns:a16="http://schemas.microsoft.com/office/drawing/2014/main" id="{98F0A031-BCC1-32BA-6479-1DE7E3D78A1E}"/>
              </a:ext>
            </a:extLst>
          </p:cNvPr>
          <p:cNvSpPr txBox="1"/>
          <p:nvPr/>
        </p:nvSpPr>
        <p:spPr>
          <a:xfrm>
            <a:off x="7631257" y="4481050"/>
            <a:ext cx="161639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3052344" y="-997273"/>
            <a:ext cx="4322967" cy="22263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663436" y="2319123"/>
            <a:ext cx="5276294" cy="3784579"/>
            <a:chOff x="0" y="0"/>
            <a:chExt cx="17360308" cy="13970324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7215528" cy="13825545"/>
            </a:xfrm>
            <a:custGeom>
              <a:avLst/>
              <a:gdLst/>
              <a:ahLst/>
              <a:cxnLst/>
              <a:rect l="l" t="t" r="r" b="b"/>
              <a:pathLst>
                <a:path w="17215528" h="13825545">
                  <a:moveTo>
                    <a:pt x="0" y="0"/>
                  </a:moveTo>
                  <a:lnTo>
                    <a:pt x="17215528" y="0"/>
                  </a:lnTo>
                  <a:lnTo>
                    <a:pt x="17215528" y="13825545"/>
                  </a:lnTo>
                  <a:lnTo>
                    <a:pt x="0" y="13825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7360308" cy="13970324"/>
            </a:xfrm>
            <a:custGeom>
              <a:avLst/>
              <a:gdLst/>
              <a:ahLst/>
              <a:cxnLst/>
              <a:rect l="l" t="t" r="r" b="b"/>
              <a:pathLst>
                <a:path w="17360308" h="13970324">
                  <a:moveTo>
                    <a:pt x="17215527" y="13825544"/>
                  </a:moveTo>
                  <a:lnTo>
                    <a:pt x="17360308" y="13825544"/>
                  </a:lnTo>
                  <a:lnTo>
                    <a:pt x="17360308" y="13970324"/>
                  </a:lnTo>
                  <a:lnTo>
                    <a:pt x="17215527" y="13970324"/>
                  </a:lnTo>
                  <a:lnTo>
                    <a:pt x="17215527" y="1382554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825544"/>
                  </a:lnTo>
                  <a:lnTo>
                    <a:pt x="0" y="13825544"/>
                  </a:lnTo>
                  <a:lnTo>
                    <a:pt x="0" y="144780"/>
                  </a:lnTo>
                  <a:close/>
                  <a:moveTo>
                    <a:pt x="0" y="13825544"/>
                  </a:moveTo>
                  <a:lnTo>
                    <a:pt x="144780" y="13825544"/>
                  </a:lnTo>
                  <a:lnTo>
                    <a:pt x="144780" y="13970324"/>
                  </a:lnTo>
                  <a:lnTo>
                    <a:pt x="0" y="13970324"/>
                  </a:lnTo>
                  <a:lnTo>
                    <a:pt x="0" y="13825544"/>
                  </a:lnTo>
                  <a:close/>
                  <a:moveTo>
                    <a:pt x="17215527" y="144780"/>
                  </a:moveTo>
                  <a:lnTo>
                    <a:pt x="17360308" y="144780"/>
                  </a:lnTo>
                  <a:lnTo>
                    <a:pt x="17360308" y="13825544"/>
                  </a:lnTo>
                  <a:lnTo>
                    <a:pt x="17215527" y="13825544"/>
                  </a:lnTo>
                  <a:lnTo>
                    <a:pt x="17215527" y="144780"/>
                  </a:lnTo>
                  <a:close/>
                  <a:moveTo>
                    <a:pt x="144780" y="13825544"/>
                  </a:moveTo>
                  <a:lnTo>
                    <a:pt x="17215527" y="13825544"/>
                  </a:lnTo>
                  <a:lnTo>
                    <a:pt x="17215527" y="13970324"/>
                  </a:lnTo>
                  <a:lnTo>
                    <a:pt x="144780" y="13970324"/>
                  </a:lnTo>
                  <a:lnTo>
                    <a:pt x="144780" y="13825544"/>
                  </a:lnTo>
                  <a:close/>
                  <a:moveTo>
                    <a:pt x="17215527" y="0"/>
                  </a:moveTo>
                  <a:lnTo>
                    <a:pt x="17360308" y="0"/>
                  </a:lnTo>
                  <a:lnTo>
                    <a:pt x="17360308" y="144780"/>
                  </a:lnTo>
                  <a:lnTo>
                    <a:pt x="17215527" y="144780"/>
                  </a:lnTo>
                  <a:lnTo>
                    <a:pt x="172155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215527" y="0"/>
                  </a:lnTo>
                  <a:lnTo>
                    <a:pt x="172155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119353" y="5449286"/>
            <a:ext cx="4746023" cy="244420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6345169" y="3408810"/>
            <a:ext cx="4322967" cy="222632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7886579">
            <a:off x="1001895" y="4073094"/>
            <a:ext cx="2515000" cy="311805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22966" y="2402373"/>
            <a:ext cx="306954" cy="475992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213827" y="1540859"/>
            <a:ext cx="161639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12202" y="2193458"/>
            <a:ext cx="3055750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rompt Bold"/>
              </a:rPr>
              <a:t>Ví dụ</a:t>
            </a:r>
          </a:p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Prompt Bold"/>
              </a:rPr>
              <a:t>Dự đoán giá nhà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BE8946-4009-A91B-A54D-50FEE683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6" y="2438184"/>
            <a:ext cx="486727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24672"/>
      </p:ext>
    </p:extLst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824836" y="3888521"/>
            <a:ext cx="3528250" cy="2952559"/>
            <a:chOff x="0" y="0"/>
            <a:chExt cx="17360308" cy="13970324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7215528" cy="13825545"/>
            </a:xfrm>
            <a:custGeom>
              <a:avLst/>
              <a:gdLst/>
              <a:ahLst/>
              <a:cxnLst/>
              <a:rect l="l" t="t" r="r" b="b"/>
              <a:pathLst>
                <a:path w="17215528" h="13825545">
                  <a:moveTo>
                    <a:pt x="0" y="0"/>
                  </a:moveTo>
                  <a:lnTo>
                    <a:pt x="17215528" y="0"/>
                  </a:lnTo>
                  <a:lnTo>
                    <a:pt x="17215528" y="13825545"/>
                  </a:lnTo>
                  <a:lnTo>
                    <a:pt x="0" y="13825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7360308" cy="13970324"/>
            </a:xfrm>
            <a:custGeom>
              <a:avLst/>
              <a:gdLst/>
              <a:ahLst/>
              <a:cxnLst/>
              <a:rect l="l" t="t" r="r" b="b"/>
              <a:pathLst>
                <a:path w="17360308" h="13970324">
                  <a:moveTo>
                    <a:pt x="17215527" y="13825544"/>
                  </a:moveTo>
                  <a:lnTo>
                    <a:pt x="17360308" y="13825544"/>
                  </a:lnTo>
                  <a:lnTo>
                    <a:pt x="17360308" y="13970324"/>
                  </a:lnTo>
                  <a:lnTo>
                    <a:pt x="17215527" y="13970324"/>
                  </a:lnTo>
                  <a:lnTo>
                    <a:pt x="17215527" y="1382554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825544"/>
                  </a:lnTo>
                  <a:lnTo>
                    <a:pt x="0" y="13825544"/>
                  </a:lnTo>
                  <a:lnTo>
                    <a:pt x="0" y="144780"/>
                  </a:lnTo>
                  <a:close/>
                  <a:moveTo>
                    <a:pt x="0" y="13825544"/>
                  </a:moveTo>
                  <a:lnTo>
                    <a:pt x="144780" y="13825544"/>
                  </a:lnTo>
                  <a:lnTo>
                    <a:pt x="144780" y="13970324"/>
                  </a:lnTo>
                  <a:lnTo>
                    <a:pt x="0" y="13970324"/>
                  </a:lnTo>
                  <a:lnTo>
                    <a:pt x="0" y="13825544"/>
                  </a:lnTo>
                  <a:close/>
                  <a:moveTo>
                    <a:pt x="17215527" y="144780"/>
                  </a:moveTo>
                  <a:lnTo>
                    <a:pt x="17360308" y="144780"/>
                  </a:lnTo>
                  <a:lnTo>
                    <a:pt x="17360308" y="13825544"/>
                  </a:lnTo>
                  <a:lnTo>
                    <a:pt x="17215527" y="13825544"/>
                  </a:lnTo>
                  <a:lnTo>
                    <a:pt x="17215527" y="144780"/>
                  </a:lnTo>
                  <a:close/>
                  <a:moveTo>
                    <a:pt x="144780" y="13825544"/>
                  </a:moveTo>
                  <a:lnTo>
                    <a:pt x="17215527" y="13825544"/>
                  </a:lnTo>
                  <a:lnTo>
                    <a:pt x="17215527" y="13970324"/>
                  </a:lnTo>
                  <a:lnTo>
                    <a:pt x="144780" y="13970324"/>
                  </a:lnTo>
                  <a:lnTo>
                    <a:pt x="144780" y="13825544"/>
                  </a:lnTo>
                  <a:close/>
                  <a:moveTo>
                    <a:pt x="17215527" y="0"/>
                  </a:moveTo>
                  <a:lnTo>
                    <a:pt x="17360308" y="0"/>
                  </a:lnTo>
                  <a:lnTo>
                    <a:pt x="17360308" y="144780"/>
                  </a:lnTo>
                  <a:lnTo>
                    <a:pt x="17215527" y="144780"/>
                  </a:lnTo>
                  <a:lnTo>
                    <a:pt x="172155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215527" y="0"/>
                  </a:lnTo>
                  <a:lnTo>
                    <a:pt x="172155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119353" y="5449286"/>
            <a:ext cx="4746023" cy="2444202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3810000" y="474119"/>
            <a:ext cx="3557922" cy="3161119"/>
            <a:chOff x="0" y="0"/>
            <a:chExt cx="17360308" cy="13965265"/>
          </a:xfrm>
        </p:grpSpPr>
        <p:sp>
          <p:nvSpPr>
            <p:cNvPr id="18" name="Freeform 18"/>
            <p:cNvSpPr/>
            <p:nvPr/>
          </p:nvSpPr>
          <p:spPr>
            <a:xfrm>
              <a:off x="72390" y="72390"/>
              <a:ext cx="17215528" cy="13820484"/>
            </a:xfrm>
            <a:custGeom>
              <a:avLst/>
              <a:gdLst/>
              <a:ahLst/>
              <a:cxnLst/>
              <a:rect l="l" t="t" r="r" b="b"/>
              <a:pathLst>
                <a:path w="17215528" h="13820484">
                  <a:moveTo>
                    <a:pt x="0" y="0"/>
                  </a:moveTo>
                  <a:lnTo>
                    <a:pt x="17215528" y="0"/>
                  </a:lnTo>
                  <a:lnTo>
                    <a:pt x="17215528" y="13820484"/>
                  </a:lnTo>
                  <a:lnTo>
                    <a:pt x="0" y="13820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7360308" cy="13965265"/>
            </a:xfrm>
            <a:custGeom>
              <a:avLst/>
              <a:gdLst/>
              <a:ahLst/>
              <a:cxnLst/>
              <a:rect l="l" t="t" r="r" b="b"/>
              <a:pathLst>
                <a:path w="17360308" h="13965265">
                  <a:moveTo>
                    <a:pt x="17215527" y="13820485"/>
                  </a:moveTo>
                  <a:lnTo>
                    <a:pt x="17360308" y="13820485"/>
                  </a:lnTo>
                  <a:lnTo>
                    <a:pt x="17360308" y="13965265"/>
                  </a:lnTo>
                  <a:lnTo>
                    <a:pt x="17215527" y="13965265"/>
                  </a:lnTo>
                  <a:lnTo>
                    <a:pt x="17215527" y="138204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820485"/>
                  </a:lnTo>
                  <a:lnTo>
                    <a:pt x="0" y="13820485"/>
                  </a:lnTo>
                  <a:lnTo>
                    <a:pt x="0" y="144780"/>
                  </a:lnTo>
                  <a:close/>
                  <a:moveTo>
                    <a:pt x="0" y="13820485"/>
                  </a:moveTo>
                  <a:lnTo>
                    <a:pt x="144780" y="13820485"/>
                  </a:lnTo>
                  <a:lnTo>
                    <a:pt x="144780" y="13965265"/>
                  </a:lnTo>
                  <a:lnTo>
                    <a:pt x="0" y="13965265"/>
                  </a:lnTo>
                  <a:lnTo>
                    <a:pt x="0" y="13820485"/>
                  </a:lnTo>
                  <a:close/>
                  <a:moveTo>
                    <a:pt x="17215527" y="144780"/>
                  </a:moveTo>
                  <a:lnTo>
                    <a:pt x="17360308" y="144780"/>
                  </a:lnTo>
                  <a:lnTo>
                    <a:pt x="17360308" y="13820485"/>
                  </a:lnTo>
                  <a:lnTo>
                    <a:pt x="17215527" y="13820485"/>
                  </a:lnTo>
                  <a:lnTo>
                    <a:pt x="17215527" y="144780"/>
                  </a:lnTo>
                  <a:close/>
                  <a:moveTo>
                    <a:pt x="144780" y="13820485"/>
                  </a:moveTo>
                  <a:lnTo>
                    <a:pt x="17215527" y="13820485"/>
                  </a:lnTo>
                  <a:lnTo>
                    <a:pt x="17215527" y="13965265"/>
                  </a:lnTo>
                  <a:lnTo>
                    <a:pt x="144780" y="13965265"/>
                  </a:lnTo>
                  <a:lnTo>
                    <a:pt x="144780" y="13820485"/>
                  </a:lnTo>
                  <a:close/>
                  <a:moveTo>
                    <a:pt x="17215527" y="0"/>
                  </a:moveTo>
                  <a:lnTo>
                    <a:pt x="17360308" y="0"/>
                  </a:lnTo>
                  <a:lnTo>
                    <a:pt x="17360308" y="144780"/>
                  </a:lnTo>
                  <a:lnTo>
                    <a:pt x="17215527" y="144780"/>
                  </a:lnTo>
                  <a:lnTo>
                    <a:pt x="172155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215527" y="0"/>
                  </a:lnTo>
                  <a:lnTo>
                    <a:pt x="172155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7886579">
            <a:off x="1001895" y="4073094"/>
            <a:ext cx="2515000" cy="311805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54642" y="4337774"/>
            <a:ext cx="306954" cy="47599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509970" y="1872857"/>
            <a:ext cx="200452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12202" y="2193458"/>
            <a:ext cx="3055750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Prompt Bold"/>
              </a:rPr>
              <a:t>Ví dụ</a:t>
            </a:r>
          </a:p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Prompt Bold"/>
              </a:rPr>
              <a:t>Dự đoán giá nhà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29122" y="1521788"/>
            <a:ext cx="306954" cy="475992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75F82F4-F3EB-6B92-18DA-56F0B60B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29" y="4148750"/>
            <a:ext cx="3035972" cy="24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C3C728FB-0E9A-5A44-672F-1AC651CD6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735" y="743789"/>
            <a:ext cx="3064865" cy="262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26">
            <a:extLst>
              <a:ext uri="{FF2B5EF4-FFF2-40B4-BE49-F238E27FC236}">
                <a16:creationId xmlns:a16="http://schemas.microsoft.com/office/drawing/2014/main" id="{B8EB7FCA-FE52-1CF7-ED21-26F14101B4FF}"/>
              </a:ext>
            </a:extLst>
          </p:cNvPr>
          <p:cNvSpPr txBox="1"/>
          <p:nvPr/>
        </p:nvSpPr>
        <p:spPr>
          <a:xfrm>
            <a:off x="7521380" y="4866446"/>
            <a:ext cx="200452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33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119353" y="5449286"/>
            <a:ext cx="4746023" cy="244420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7886579">
            <a:off x="1001895" y="4073094"/>
            <a:ext cx="2515000" cy="311805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293173" y="687825"/>
            <a:ext cx="271453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Lấy</a:t>
            </a:r>
            <a:r>
              <a:rPr lang="en-GB"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GB" sz="2400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ví</a:t>
            </a:r>
            <a:r>
              <a:rPr lang="en-GB"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GB" sz="2400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dụ</a:t>
            </a:r>
            <a:r>
              <a:rPr lang="en-GB"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GB" sz="2400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dự</a:t>
            </a:r>
            <a:r>
              <a:rPr lang="en-GB"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GB" sz="2400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đoán</a:t>
            </a:r>
            <a:r>
              <a:rPr lang="en-GB"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GB" sz="2400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với</a:t>
            </a:r>
            <a:r>
              <a:rPr lang="en-GB"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Area = 3300 </a:t>
            </a:r>
            <a:r>
              <a:rPr lang="en-GB" sz="2400" b="0" i="0" u="none" strike="noStrike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thì</a:t>
            </a:r>
            <a:r>
              <a:rPr lang="en-GB"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Price = ? </a:t>
            </a:r>
            <a:endParaRPr lang="en-GB" sz="2400" b="0" dirty="0">
              <a:effectLst/>
            </a:endParaRPr>
          </a:p>
          <a:p>
            <a:pPr algn="ctr"/>
            <a:br>
              <a:rPr lang="en-GB" dirty="0"/>
            </a:br>
            <a:endParaRPr lang="en-US" sz="1800" dirty="0">
              <a:solidFill>
                <a:srgbClr val="000000"/>
              </a:solidFill>
              <a:latin typeface="Prompt Ligh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-221856" y="2869327"/>
            <a:ext cx="3055750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 err="1">
                <a:solidFill>
                  <a:srgbClr val="000000"/>
                </a:solidFill>
                <a:latin typeface="Prompt Bold"/>
              </a:rPr>
              <a:t>Ví</a:t>
            </a:r>
            <a:r>
              <a:rPr lang="en-US" sz="4500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Prompt Bold"/>
              </a:rPr>
              <a:t>dụ</a:t>
            </a:r>
            <a:endParaRPr lang="en-US" sz="4500" dirty="0">
              <a:solidFill>
                <a:srgbClr val="000000"/>
              </a:solidFill>
              <a:latin typeface="Prompt Bold"/>
            </a:endParaRPr>
          </a:p>
          <a:p>
            <a:pPr algn="ctr">
              <a:lnSpc>
                <a:spcPts val="3300"/>
              </a:lnSpc>
            </a:pPr>
            <a:r>
              <a:rPr lang="en-US" sz="3000" dirty="0" err="1">
                <a:solidFill>
                  <a:srgbClr val="000000"/>
                </a:solidFill>
                <a:latin typeface="Prompt Bold"/>
              </a:rPr>
              <a:t>Dự</a:t>
            </a:r>
            <a:r>
              <a:rPr lang="en-US" sz="3000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rompt Bold"/>
              </a:rPr>
              <a:t>đoán</a:t>
            </a:r>
            <a:r>
              <a:rPr lang="en-US" sz="3000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rompt Bold"/>
              </a:rPr>
              <a:t>giá</a:t>
            </a:r>
            <a:r>
              <a:rPr lang="en-US" sz="3000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rompt Bold"/>
              </a:rPr>
              <a:t>nhà</a:t>
            </a:r>
            <a:endParaRPr lang="en-US" sz="3000" dirty="0">
              <a:solidFill>
                <a:srgbClr val="000000"/>
              </a:solidFill>
              <a:latin typeface="Prompt Bo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FF17D0-4CE8-9223-3196-EF8AC93E76ED}"/>
              </a:ext>
            </a:extLst>
          </p:cNvPr>
          <p:cNvGrpSpPr/>
          <p:nvPr/>
        </p:nvGrpSpPr>
        <p:grpSpPr>
          <a:xfrm>
            <a:off x="2485051" y="94371"/>
            <a:ext cx="3406418" cy="3679080"/>
            <a:chOff x="4829122" y="1371430"/>
            <a:chExt cx="3196485" cy="3505370"/>
          </a:xfrm>
        </p:grpSpPr>
        <p:grpSp>
          <p:nvGrpSpPr>
            <p:cNvPr id="17" name="Group 17"/>
            <p:cNvGrpSpPr/>
            <p:nvPr/>
          </p:nvGrpSpPr>
          <p:grpSpPr>
            <a:xfrm>
              <a:off x="4969857" y="1371430"/>
              <a:ext cx="3055750" cy="3505370"/>
              <a:chOff x="0" y="0"/>
              <a:chExt cx="17360308" cy="1396526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72390" y="72390"/>
                <a:ext cx="17215528" cy="13820484"/>
              </a:xfrm>
              <a:custGeom>
                <a:avLst/>
                <a:gdLst/>
                <a:ahLst/>
                <a:cxnLst/>
                <a:rect l="l" t="t" r="r" b="b"/>
                <a:pathLst>
                  <a:path w="17215528" h="13820484">
                    <a:moveTo>
                      <a:pt x="0" y="0"/>
                    </a:moveTo>
                    <a:lnTo>
                      <a:pt x="17215528" y="0"/>
                    </a:lnTo>
                    <a:lnTo>
                      <a:pt x="17215528" y="13820484"/>
                    </a:lnTo>
                    <a:lnTo>
                      <a:pt x="0" y="138204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7360308" cy="13965265"/>
              </a:xfrm>
              <a:custGeom>
                <a:avLst/>
                <a:gdLst/>
                <a:ahLst/>
                <a:cxnLst/>
                <a:rect l="l" t="t" r="r" b="b"/>
                <a:pathLst>
                  <a:path w="17360308" h="13965265">
                    <a:moveTo>
                      <a:pt x="17215527" y="13820485"/>
                    </a:moveTo>
                    <a:lnTo>
                      <a:pt x="17360308" y="13820485"/>
                    </a:lnTo>
                    <a:lnTo>
                      <a:pt x="17360308" y="13965265"/>
                    </a:lnTo>
                    <a:lnTo>
                      <a:pt x="17215527" y="13965265"/>
                    </a:lnTo>
                    <a:lnTo>
                      <a:pt x="17215527" y="13820485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3820485"/>
                    </a:lnTo>
                    <a:lnTo>
                      <a:pt x="0" y="13820485"/>
                    </a:lnTo>
                    <a:lnTo>
                      <a:pt x="0" y="144780"/>
                    </a:lnTo>
                    <a:close/>
                    <a:moveTo>
                      <a:pt x="0" y="13820485"/>
                    </a:moveTo>
                    <a:lnTo>
                      <a:pt x="144780" y="13820485"/>
                    </a:lnTo>
                    <a:lnTo>
                      <a:pt x="144780" y="13965265"/>
                    </a:lnTo>
                    <a:lnTo>
                      <a:pt x="0" y="13965265"/>
                    </a:lnTo>
                    <a:lnTo>
                      <a:pt x="0" y="13820485"/>
                    </a:lnTo>
                    <a:close/>
                    <a:moveTo>
                      <a:pt x="17215527" y="144780"/>
                    </a:moveTo>
                    <a:lnTo>
                      <a:pt x="17360308" y="144780"/>
                    </a:lnTo>
                    <a:lnTo>
                      <a:pt x="17360308" y="13820485"/>
                    </a:lnTo>
                    <a:lnTo>
                      <a:pt x="17215527" y="13820485"/>
                    </a:lnTo>
                    <a:lnTo>
                      <a:pt x="17215527" y="144780"/>
                    </a:lnTo>
                    <a:close/>
                    <a:moveTo>
                      <a:pt x="144780" y="13820485"/>
                    </a:moveTo>
                    <a:lnTo>
                      <a:pt x="17215527" y="13820485"/>
                    </a:lnTo>
                    <a:lnTo>
                      <a:pt x="17215527" y="13965265"/>
                    </a:lnTo>
                    <a:lnTo>
                      <a:pt x="144780" y="13965265"/>
                    </a:lnTo>
                    <a:lnTo>
                      <a:pt x="144780" y="13820485"/>
                    </a:lnTo>
                    <a:close/>
                    <a:moveTo>
                      <a:pt x="17215527" y="0"/>
                    </a:moveTo>
                    <a:lnTo>
                      <a:pt x="17360308" y="0"/>
                    </a:lnTo>
                    <a:lnTo>
                      <a:pt x="17360308" y="144780"/>
                    </a:lnTo>
                    <a:lnTo>
                      <a:pt x="17215527" y="144780"/>
                    </a:lnTo>
                    <a:lnTo>
                      <a:pt x="17215527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7215527" y="0"/>
                    </a:lnTo>
                    <a:lnTo>
                      <a:pt x="17215527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829122" y="1521788"/>
              <a:ext cx="306954" cy="475992"/>
            </a:xfrm>
            <a:prstGeom prst="rect">
              <a:avLst/>
            </a:prstGeom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1099354-EE75-2A5F-FF77-B38DC8E1B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586" y="1571539"/>
              <a:ext cx="2400300" cy="310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800FAF-01A0-DB96-4A64-5A47F8D2F89E}"/>
              </a:ext>
            </a:extLst>
          </p:cNvPr>
          <p:cNvGrpSpPr/>
          <p:nvPr/>
        </p:nvGrpSpPr>
        <p:grpSpPr>
          <a:xfrm>
            <a:off x="3871777" y="3820647"/>
            <a:ext cx="5181600" cy="3381111"/>
            <a:chOff x="5181600" y="3825072"/>
            <a:chExt cx="5181600" cy="3490127"/>
          </a:xfrm>
        </p:grpSpPr>
        <p:grpSp>
          <p:nvGrpSpPr>
            <p:cNvPr id="3" name="Group 3"/>
            <p:cNvGrpSpPr/>
            <p:nvPr/>
          </p:nvGrpSpPr>
          <p:grpSpPr>
            <a:xfrm>
              <a:off x="5181600" y="3825072"/>
              <a:ext cx="5181600" cy="3490127"/>
              <a:chOff x="0" y="0"/>
              <a:chExt cx="17360308" cy="139703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72390" y="72390"/>
                <a:ext cx="17215528" cy="13825545"/>
              </a:xfrm>
              <a:custGeom>
                <a:avLst/>
                <a:gdLst/>
                <a:ahLst/>
                <a:cxnLst/>
                <a:rect l="l" t="t" r="r" b="b"/>
                <a:pathLst>
                  <a:path w="17215528" h="13825545">
                    <a:moveTo>
                      <a:pt x="0" y="0"/>
                    </a:moveTo>
                    <a:lnTo>
                      <a:pt x="17215528" y="0"/>
                    </a:lnTo>
                    <a:lnTo>
                      <a:pt x="17215528" y="13825545"/>
                    </a:lnTo>
                    <a:lnTo>
                      <a:pt x="0" y="13825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7360308" cy="13970324"/>
              </a:xfrm>
              <a:custGeom>
                <a:avLst/>
                <a:gdLst/>
                <a:ahLst/>
                <a:cxnLst/>
                <a:rect l="l" t="t" r="r" b="b"/>
                <a:pathLst>
                  <a:path w="17360308" h="13970324">
                    <a:moveTo>
                      <a:pt x="17215527" y="13825544"/>
                    </a:moveTo>
                    <a:lnTo>
                      <a:pt x="17360308" y="13825544"/>
                    </a:lnTo>
                    <a:lnTo>
                      <a:pt x="17360308" y="13970324"/>
                    </a:lnTo>
                    <a:lnTo>
                      <a:pt x="17215527" y="13970324"/>
                    </a:lnTo>
                    <a:lnTo>
                      <a:pt x="17215527" y="1382554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3825544"/>
                    </a:lnTo>
                    <a:lnTo>
                      <a:pt x="0" y="13825544"/>
                    </a:lnTo>
                    <a:lnTo>
                      <a:pt x="0" y="144780"/>
                    </a:lnTo>
                    <a:close/>
                    <a:moveTo>
                      <a:pt x="0" y="13825544"/>
                    </a:moveTo>
                    <a:lnTo>
                      <a:pt x="144780" y="13825544"/>
                    </a:lnTo>
                    <a:lnTo>
                      <a:pt x="144780" y="13970324"/>
                    </a:lnTo>
                    <a:lnTo>
                      <a:pt x="0" y="13970324"/>
                    </a:lnTo>
                    <a:lnTo>
                      <a:pt x="0" y="13825544"/>
                    </a:lnTo>
                    <a:close/>
                    <a:moveTo>
                      <a:pt x="17215527" y="144780"/>
                    </a:moveTo>
                    <a:lnTo>
                      <a:pt x="17360308" y="144780"/>
                    </a:lnTo>
                    <a:lnTo>
                      <a:pt x="17360308" y="13825544"/>
                    </a:lnTo>
                    <a:lnTo>
                      <a:pt x="17215527" y="13825544"/>
                    </a:lnTo>
                    <a:lnTo>
                      <a:pt x="17215527" y="144780"/>
                    </a:lnTo>
                    <a:close/>
                    <a:moveTo>
                      <a:pt x="144780" y="13825544"/>
                    </a:moveTo>
                    <a:lnTo>
                      <a:pt x="17215527" y="13825544"/>
                    </a:lnTo>
                    <a:lnTo>
                      <a:pt x="17215527" y="13970324"/>
                    </a:lnTo>
                    <a:lnTo>
                      <a:pt x="144780" y="13970324"/>
                    </a:lnTo>
                    <a:lnTo>
                      <a:pt x="144780" y="13825544"/>
                    </a:lnTo>
                    <a:close/>
                    <a:moveTo>
                      <a:pt x="17215527" y="0"/>
                    </a:moveTo>
                    <a:lnTo>
                      <a:pt x="17360308" y="0"/>
                    </a:lnTo>
                    <a:lnTo>
                      <a:pt x="17360308" y="144780"/>
                    </a:lnTo>
                    <a:lnTo>
                      <a:pt x="17215527" y="144780"/>
                    </a:lnTo>
                    <a:lnTo>
                      <a:pt x="17215527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7215527" y="0"/>
                    </a:lnTo>
                    <a:lnTo>
                      <a:pt x="17215527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D947F4AB-B628-2914-3407-04027CBA7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3960481"/>
              <a:ext cx="4791075" cy="315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26">
            <a:extLst>
              <a:ext uri="{FF2B5EF4-FFF2-40B4-BE49-F238E27FC236}">
                <a16:creationId xmlns:a16="http://schemas.microsoft.com/office/drawing/2014/main" id="{BA244997-469A-C062-CD68-3D5A228D00D9}"/>
              </a:ext>
            </a:extLst>
          </p:cNvPr>
          <p:cNvSpPr txBox="1"/>
          <p:nvPr/>
        </p:nvSpPr>
        <p:spPr>
          <a:xfrm>
            <a:off x="6790292" y="3311786"/>
            <a:ext cx="27145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2400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Vẽ</a:t>
            </a:r>
            <a:r>
              <a:rPr lang="en-GB" sz="2400" dirty="0">
                <a:solidFill>
                  <a:srgbClr val="333333"/>
                </a:solidFill>
                <a:latin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mô</a:t>
            </a:r>
            <a:r>
              <a:rPr lang="en-GB" sz="2400" dirty="0">
                <a:solidFill>
                  <a:srgbClr val="333333"/>
                </a:solidFill>
                <a:latin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333333"/>
                </a:solidFill>
                <a:latin typeface="Times New Roman" panose="02020603050405020304" pitchFamily="18" charset="0"/>
              </a:rPr>
              <a:t>hình</a:t>
            </a:r>
            <a:endParaRPr lang="en-GB" sz="2400" b="0" dirty="0">
              <a:effectLst/>
            </a:endParaRPr>
          </a:p>
          <a:p>
            <a:pPr algn="ctr"/>
            <a:br>
              <a:rPr lang="en-GB" dirty="0"/>
            </a:br>
            <a:endParaRPr lang="en-US" sz="1800" dirty="0">
              <a:solidFill>
                <a:srgbClr val="000000"/>
              </a:solidFill>
              <a:latin typeface="Prompt Light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29104" y="3997120"/>
            <a:ext cx="306954" cy="4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1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119353" y="5449286"/>
            <a:ext cx="4746023" cy="244420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7886579">
            <a:off x="676781" y="4606494"/>
            <a:ext cx="2515000" cy="311805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626670" y="841208"/>
            <a:ext cx="5386638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vi-VN" sz="25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Sử dụng mô hình để dự đoán Area = 2600 có giá như thế nào so với giá thực tế. </a:t>
            </a:r>
            <a:endParaRPr lang="vi-VN" sz="2500" b="0" dirty="0">
              <a:effectLst/>
            </a:endParaRPr>
          </a:p>
          <a:p>
            <a:br>
              <a:rPr lang="vi-VN" dirty="0"/>
            </a:br>
            <a:br>
              <a:rPr lang="en-GB" dirty="0"/>
            </a:br>
            <a:endParaRPr lang="en-US" sz="1800" dirty="0">
              <a:solidFill>
                <a:srgbClr val="000000"/>
              </a:solidFill>
              <a:latin typeface="Prompt Ligh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04703" y="2028873"/>
            <a:ext cx="3055750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dirty="0" err="1">
                <a:solidFill>
                  <a:srgbClr val="000000"/>
                </a:solidFill>
                <a:latin typeface="Prompt Bold"/>
              </a:rPr>
              <a:t>Ví</a:t>
            </a:r>
            <a:r>
              <a:rPr lang="en-US" sz="4500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Prompt Bold"/>
              </a:rPr>
              <a:t>dụ</a:t>
            </a:r>
            <a:endParaRPr lang="en-US" sz="4500" dirty="0">
              <a:solidFill>
                <a:srgbClr val="000000"/>
              </a:solidFill>
              <a:latin typeface="Prompt Bold"/>
            </a:endParaRPr>
          </a:p>
          <a:p>
            <a:pPr algn="ctr">
              <a:lnSpc>
                <a:spcPts val="3300"/>
              </a:lnSpc>
            </a:pPr>
            <a:r>
              <a:rPr lang="en-US" sz="3000" dirty="0" err="1">
                <a:solidFill>
                  <a:srgbClr val="000000"/>
                </a:solidFill>
                <a:latin typeface="Prompt Bold"/>
              </a:rPr>
              <a:t>Dự</a:t>
            </a:r>
            <a:r>
              <a:rPr lang="en-US" sz="3000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rompt Bold"/>
              </a:rPr>
              <a:t>đoán</a:t>
            </a:r>
            <a:r>
              <a:rPr lang="en-US" sz="3000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rompt Bold"/>
              </a:rPr>
              <a:t>giá</a:t>
            </a:r>
            <a:r>
              <a:rPr lang="en-US" sz="3000" dirty="0">
                <a:solidFill>
                  <a:srgbClr val="000000"/>
                </a:solidFill>
                <a:latin typeface="Prompt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Prompt Bold"/>
              </a:rPr>
              <a:t>nhà</a:t>
            </a:r>
            <a:endParaRPr lang="en-US" sz="3000" dirty="0">
              <a:solidFill>
                <a:srgbClr val="000000"/>
              </a:solidFill>
              <a:latin typeface="Prompt 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E7684-EFEF-D22E-6D0B-F6F98EBC729B}"/>
              </a:ext>
            </a:extLst>
          </p:cNvPr>
          <p:cNvGrpSpPr/>
          <p:nvPr/>
        </p:nvGrpSpPr>
        <p:grpSpPr>
          <a:xfrm>
            <a:off x="3210461" y="2180316"/>
            <a:ext cx="6215180" cy="3660009"/>
            <a:chOff x="4047621" y="2398267"/>
            <a:chExt cx="6215180" cy="3660009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047621" y="2719911"/>
              <a:ext cx="306954" cy="47599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88E67F-F459-8725-C48A-BECF498AC2BA}"/>
                </a:ext>
              </a:extLst>
            </p:cNvPr>
            <p:cNvGrpSpPr/>
            <p:nvPr/>
          </p:nvGrpSpPr>
          <p:grpSpPr>
            <a:xfrm>
              <a:off x="4180399" y="2398267"/>
              <a:ext cx="6082402" cy="3660009"/>
              <a:chOff x="4180399" y="2398267"/>
              <a:chExt cx="6082402" cy="366000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7019940" y="2417338"/>
                <a:ext cx="3229282" cy="3640938"/>
              </a:xfrm>
              <a:custGeom>
                <a:avLst/>
                <a:gdLst/>
                <a:ahLst/>
                <a:cxnLst/>
                <a:rect l="l" t="t" r="r" b="b"/>
                <a:pathLst>
                  <a:path w="17215528" h="13820484">
                    <a:moveTo>
                      <a:pt x="0" y="0"/>
                    </a:moveTo>
                    <a:lnTo>
                      <a:pt x="17215528" y="0"/>
                    </a:lnTo>
                    <a:lnTo>
                      <a:pt x="17215528" y="13820484"/>
                    </a:lnTo>
                    <a:lnTo>
                      <a:pt x="0" y="138204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180399" y="2398267"/>
                <a:ext cx="6082402" cy="3429171"/>
              </a:xfrm>
              <a:custGeom>
                <a:avLst/>
                <a:gdLst/>
                <a:ahLst/>
                <a:cxnLst/>
                <a:rect l="l" t="t" r="r" b="b"/>
                <a:pathLst>
                  <a:path w="17360308" h="13965265">
                    <a:moveTo>
                      <a:pt x="17215527" y="13820485"/>
                    </a:moveTo>
                    <a:lnTo>
                      <a:pt x="17360308" y="13820485"/>
                    </a:lnTo>
                    <a:lnTo>
                      <a:pt x="17360308" y="13965265"/>
                    </a:lnTo>
                    <a:lnTo>
                      <a:pt x="17215527" y="13965265"/>
                    </a:lnTo>
                    <a:lnTo>
                      <a:pt x="17215527" y="13820485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3820485"/>
                    </a:lnTo>
                    <a:lnTo>
                      <a:pt x="0" y="13820485"/>
                    </a:lnTo>
                    <a:lnTo>
                      <a:pt x="0" y="144780"/>
                    </a:lnTo>
                    <a:close/>
                    <a:moveTo>
                      <a:pt x="0" y="13820485"/>
                    </a:moveTo>
                    <a:lnTo>
                      <a:pt x="144780" y="13820485"/>
                    </a:lnTo>
                    <a:lnTo>
                      <a:pt x="144780" y="13965265"/>
                    </a:lnTo>
                    <a:lnTo>
                      <a:pt x="0" y="13965265"/>
                    </a:lnTo>
                    <a:lnTo>
                      <a:pt x="0" y="13820485"/>
                    </a:lnTo>
                    <a:close/>
                    <a:moveTo>
                      <a:pt x="17215527" y="144780"/>
                    </a:moveTo>
                    <a:lnTo>
                      <a:pt x="17360308" y="144780"/>
                    </a:lnTo>
                    <a:lnTo>
                      <a:pt x="17360308" y="13820485"/>
                    </a:lnTo>
                    <a:lnTo>
                      <a:pt x="17215527" y="13820485"/>
                    </a:lnTo>
                    <a:lnTo>
                      <a:pt x="17215527" y="144780"/>
                    </a:lnTo>
                    <a:close/>
                    <a:moveTo>
                      <a:pt x="144780" y="13820485"/>
                    </a:moveTo>
                    <a:lnTo>
                      <a:pt x="17215527" y="13820485"/>
                    </a:lnTo>
                    <a:lnTo>
                      <a:pt x="17215527" y="13965265"/>
                    </a:lnTo>
                    <a:lnTo>
                      <a:pt x="144780" y="13965265"/>
                    </a:lnTo>
                    <a:lnTo>
                      <a:pt x="144780" y="13820485"/>
                    </a:lnTo>
                    <a:close/>
                    <a:moveTo>
                      <a:pt x="17215527" y="0"/>
                    </a:moveTo>
                    <a:lnTo>
                      <a:pt x="17360308" y="0"/>
                    </a:lnTo>
                    <a:lnTo>
                      <a:pt x="17360308" y="144780"/>
                    </a:lnTo>
                    <a:lnTo>
                      <a:pt x="17215527" y="144780"/>
                    </a:lnTo>
                    <a:lnTo>
                      <a:pt x="17215527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7215527" y="0"/>
                    </a:lnTo>
                    <a:lnTo>
                      <a:pt x="17215527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E9D7A142-6308-DABC-3C4B-50498878A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575" y="2582871"/>
              <a:ext cx="5734050" cy="298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69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8000"/>
          </a:blip>
          <a:srcRect/>
          <a:stretch>
            <a:fillRect/>
          </a:stretch>
        </p:blipFill>
        <p:spPr>
          <a:xfrm>
            <a:off x="366524" y="1887980"/>
            <a:ext cx="4656544" cy="35392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9479" y="3301733"/>
            <a:ext cx="7094642" cy="71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lang="en-US" sz="6000" b="1" dirty="0">
                <a:solidFill>
                  <a:srgbClr val="FFFFFF"/>
                </a:solidFill>
                <a:latin typeface="Tempus Sans ITC" panose="04020404030D07020202" pitchFamily="82" charset="0"/>
                <a:ea typeface="Tahoma" panose="020B0604030504040204" pitchFamily="34" charset="0"/>
                <a:cs typeface="Tahoma" panose="020B0604030504040204" pitchFamily="34" charset="0"/>
              </a:rPr>
              <a:t>Thanks for watching 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 flipV="1">
            <a:off x="-746959" y="-1055601"/>
            <a:ext cx="4876923" cy="25116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 flipH="1" flipV="1">
            <a:off x="2437030" y="6171038"/>
            <a:ext cx="4879540" cy="2512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81488" y="914400"/>
            <a:ext cx="4336145" cy="22331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2566" y="6231136"/>
            <a:ext cx="4336145" cy="22331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478529" y="-385037"/>
            <a:ext cx="4336145" cy="22331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56935">
            <a:off x="7825631" y="-112026"/>
            <a:ext cx="2392899" cy="13567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56935">
            <a:off x="7143336" y="5476537"/>
            <a:ext cx="2392899" cy="13567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56935">
            <a:off x="3670826" y="7024984"/>
            <a:ext cx="2392899" cy="13567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56935">
            <a:off x="259703" y="6218354"/>
            <a:ext cx="2392899" cy="13567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56935">
            <a:off x="-890259" y="1352558"/>
            <a:ext cx="2392899" cy="13567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56935">
            <a:off x="3358853" y="-546657"/>
            <a:ext cx="2392899" cy="135679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70508" y="2086900"/>
            <a:ext cx="5412585" cy="3226013"/>
            <a:chOff x="0" y="95250"/>
            <a:chExt cx="7216780" cy="43013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7216780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sz="6999" b="1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Nhóm</a:t>
              </a:r>
              <a:r>
                <a:rPr lang="en-US" sz="6999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46302"/>
              <a:ext cx="7216780" cy="265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Nguyễn</a:t>
              </a: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Én</a:t>
              </a:r>
              <a:endParaRPr lang="en-US" sz="2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079"/>
                </a:lnSpc>
              </a:pP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Phan </a:t>
              </a: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Thảo</a:t>
              </a: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Ngân</a:t>
              </a: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>
                <a:lnSpc>
                  <a:spcPts val="3079"/>
                </a:lnSpc>
              </a:pP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Lê </a:t>
              </a: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Trần</a:t>
              </a: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Bảo </a:t>
              </a: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Ngọc</a:t>
              </a:r>
              <a:endParaRPr lang="en-US" sz="2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079"/>
                </a:lnSpc>
              </a:pP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Nguyễn</a:t>
              </a: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Mỹ</a:t>
              </a: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Thúy</a:t>
              </a:r>
              <a:endParaRPr lang="en-US" sz="2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079"/>
                </a:lnSpc>
              </a:pP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Nguyễn</a:t>
              </a: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2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Bảo Trân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3393631" y="1751857"/>
            <a:ext cx="4125151" cy="21244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4232060" y="-1307208"/>
            <a:ext cx="4125151" cy="21244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8783401" y="4218911"/>
            <a:ext cx="4591784" cy="236476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50421" y="3657600"/>
            <a:ext cx="583138" cy="583138"/>
            <a:chOff x="0" y="0"/>
            <a:chExt cx="777517" cy="777517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777517" cy="777517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54566" y="65111"/>
              <a:ext cx="668386" cy="618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5"/>
                </a:lnSpc>
              </a:pPr>
              <a:r>
                <a:rPr lang="en-US" sz="2950">
                  <a:solidFill>
                    <a:srgbClr val="FFFFFF"/>
                  </a:solidFill>
                  <a:latin typeface="Prompt Bold"/>
                </a:rPr>
                <a:t>1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07736" y="3564254"/>
            <a:ext cx="771423" cy="76983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192464" y="3657600"/>
            <a:ext cx="583138" cy="583138"/>
            <a:chOff x="0" y="0"/>
            <a:chExt cx="777517" cy="777517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777517" cy="777517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54566" y="65111"/>
              <a:ext cx="668386" cy="618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5"/>
                </a:lnSpc>
              </a:pPr>
              <a:r>
                <a:rPr lang="en-US" sz="2950">
                  <a:solidFill>
                    <a:srgbClr val="FFFFFF"/>
                  </a:solidFill>
                  <a:latin typeface="Prompt Bold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709259" y="3657600"/>
            <a:ext cx="583138" cy="583138"/>
            <a:chOff x="0" y="0"/>
            <a:chExt cx="777517" cy="777517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777517" cy="77751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54566" y="65111"/>
              <a:ext cx="668386" cy="618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5"/>
                </a:lnSpc>
              </a:pPr>
              <a:r>
                <a:rPr lang="en-US" sz="2950">
                  <a:solidFill>
                    <a:srgbClr val="FFFFFF"/>
                  </a:solidFill>
                  <a:latin typeface="Prompt Bold"/>
                </a:rPr>
                <a:t>3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258807" y="6663800"/>
            <a:ext cx="4450452" cy="229198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46879" y="6583680"/>
            <a:ext cx="1846568" cy="104702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918131" y="5140034"/>
            <a:ext cx="1846568" cy="104702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521712" y="1012369"/>
            <a:ext cx="1846568" cy="104702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8437" y="-267878"/>
            <a:ext cx="1846568" cy="104702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633559" y="2096088"/>
            <a:ext cx="6486482" cy="64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4499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 QUY TUYẾN TÍNH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6461" y="4684045"/>
            <a:ext cx="1951056" cy="30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508505" y="4589983"/>
            <a:ext cx="1951056" cy="6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025300" y="4589983"/>
            <a:ext cx="2192620" cy="621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7901879" y="3657600"/>
            <a:ext cx="583138" cy="583138"/>
            <a:chOff x="0" y="0"/>
            <a:chExt cx="777517" cy="777517"/>
          </a:xfrm>
        </p:grpSpPr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0" y="0"/>
              <a:ext cx="777517" cy="77751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54566" y="65111"/>
              <a:ext cx="668386" cy="618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5"/>
                </a:lnSpc>
              </a:pPr>
              <a:r>
                <a:rPr lang="en-US" sz="2950">
                  <a:solidFill>
                    <a:srgbClr val="FFFFFF"/>
                  </a:solidFill>
                  <a:latin typeface="Prompt Bold"/>
                </a:rPr>
                <a:t>4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217920" y="4635703"/>
            <a:ext cx="1951056" cy="30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5116" y="3564254"/>
            <a:ext cx="771423" cy="76983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98321" y="3564254"/>
            <a:ext cx="771423" cy="76983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6278" y="3564254"/>
            <a:ext cx="771423" cy="7698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1679314" y="2444595"/>
            <a:ext cx="4821668" cy="24831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3200" y="323183"/>
            <a:ext cx="2168406" cy="21214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3326655" y="6283967"/>
            <a:ext cx="4821668" cy="24831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6374558" y="-1486538"/>
            <a:ext cx="4821668" cy="2483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731520" y="2696949"/>
                <a:ext cx="8290560" cy="278281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Xét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bài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toán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ước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căn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nhà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chiều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rộng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phòng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ngủ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cách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tâm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thành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phố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3  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Giả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sử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dữ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1000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căn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nhà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thành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phố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dựa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vào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những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thông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về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diện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tích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phòng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khoảng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cách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tới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tâm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chúng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thể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căn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nhà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hay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Nếu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thì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hàm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y=f(x)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sẽ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dạng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như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thế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nào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2696949"/>
                <a:ext cx="8290560" cy="2782813"/>
              </a:xfrm>
              <a:prstGeom prst="rect">
                <a:avLst/>
              </a:prstGeom>
              <a:blipFill>
                <a:blip r:embed="rId5"/>
                <a:stretch>
                  <a:fillRect l="-2426" t="-3501" r="-2426" b="-612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203977" cy="2169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/>
              <p:cNvSpPr txBox="1"/>
              <p:nvPr/>
            </p:nvSpPr>
            <p:spPr>
              <a:xfrm>
                <a:off x="731520" y="1600200"/>
                <a:ext cx="8290560" cy="53608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219"/>
                  </a:lnSpc>
                  <a:spcBef>
                    <a:spcPct val="0"/>
                  </a:spcBef>
                </a:pP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Ở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đây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x=[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5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vector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cột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chứa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dữ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liệu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vào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>
                  <a:lnSpc>
                    <a:spcPts val="3219"/>
                  </a:lnSpc>
                  <a:spcBef>
                    <a:spcPct val="0"/>
                  </a:spcBef>
                </a:pP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y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dương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biểu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diễn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tức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căn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just">
                  <a:lnSpc>
                    <a:spcPts val="3219"/>
                  </a:lnSpc>
                  <a:spcBef>
                    <a:spcPct val="0"/>
                  </a:spcBef>
                </a:pP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-&gt; 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Diện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tích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căn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càng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lớn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phòng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ngủ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càng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nhiều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thì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càng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cao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khoảng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cách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càng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xa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tâm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thì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càng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giảm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lnSpc>
                    <a:spcPts val="3219"/>
                  </a:lnSpc>
                  <a:spcBef>
                    <a:spcPct val="0"/>
                  </a:spcBef>
                </a:pP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hàm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đơn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giản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để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mô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tả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mối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hệ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giữa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đại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lượng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vào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</a:t>
                </a:r>
              </a:p>
              <a:p>
                <a:pPr algn="just">
                  <a:lnSpc>
                    <a:spcPts val="3219"/>
                  </a:lnSpc>
                  <a:spcBef>
                    <a:spcPct val="0"/>
                  </a:spcBef>
                </a:pPr>
                <a:endParaRPr lang="en-US" sz="25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219"/>
                  </a:lnSpc>
                  <a:spcBef>
                    <a:spcPct val="0"/>
                  </a:spcBef>
                </a:pP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5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5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hằng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còn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gọi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bias</a:t>
                </a:r>
              </a:p>
              <a:p>
                <a:pPr algn="just">
                  <a:lnSpc>
                    <a:spcPts val="3219"/>
                  </a:lnSpc>
                  <a:spcBef>
                    <a:spcPct val="0"/>
                  </a:spcBef>
                </a:pPr>
                <a:endParaRPr lang="en-US" sz="25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639"/>
                  </a:lnSpc>
                  <a:spcBef>
                    <a:spcPct val="0"/>
                  </a:spcBef>
                </a:pPr>
                <a:r>
                  <a:rPr lang="en-US" sz="25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-&gt;</a:t>
                </a:r>
                <a:r>
                  <a:rPr lang="en-US" sz="25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Đây</a:t>
                </a:r>
                <a:r>
                  <a:rPr lang="en-US" sz="25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5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5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bài</a:t>
                </a:r>
                <a:r>
                  <a:rPr lang="en-US" sz="25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toán</a:t>
                </a:r>
                <a:r>
                  <a:rPr lang="en-US" sz="25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hồi</a:t>
                </a:r>
                <a:r>
                  <a:rPr lang="en-US" sz="25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quy</a:t>
                </a:r>
                <a:r>
                  <a:rPr lang="en-US" sz="25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ts val="3219"/>
                  </a:lnSpc>
                  <a:spcBef>
                    <a:spcPct val="0"/>
                  </a:spcBef>
                </a:pPr>
                <a:endParaRPr lang="en-US" sz="2599" dirty="0">
                  <a:solidFill>
                    <a:srgbClr val="000000"/>
                  </a:solidFill>
                  <a:latin typeface="Crimson Pro Bold"/>
                </a:endParaRPr>
              </a:p>
            </p:txBody>
          </p:sp>
        </mc:Choice>
        <mc:Fallback xmlns=""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1600200"/>
                <a:ext cx="8290560" cy="5360827"/>
              </a:xfrm>
              <a:prstGeom prst="rect">
                <a:avLst/>
              </a:prstGeom>
              <a:blipFill>
                <a:blip r:embed="rId3"/>
                <a:stretch>
                  <a:fillRect l="-2279" t="-1820" r="-227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57600" y="4572000"/>
            <a:ext cx="5495658" cy="591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5016" y="7808"/>
            <a:ext cx="3584448" cy="2011194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690" y="7809"/>
            <a:ext cx="3321100" cy="187952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F4DE42F-EFFD-25E4-9AAE-EA02A1439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569" y="3056438"/>
            <a:ext cx="4731262" cy="5086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15571"/>
            <a:ext cx="4315016" cy="5099627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46696"/>
            <a:ext cx="4183890" cy="4968504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24">
            <a:extLst>
              <a:ext uri="{FF2B5EF4-FFF2-40B4-BE49-F238E27FC236}">
                <a16:creationId xmlns:a16="http://schemas.microsoft.com/office/drawing/2014/main" id="{38256A3C-FAF4-802B-71E2-3017D12EC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8" y="3177544"/>
            <a:ext cx="1468057" cy="2276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5BCD8-6E52-4FC3-93EB-99DE554050D6}"/>
              </a:ext>
            </a:extLst>
          </p:cNvPr>
          <p:cNvSpPr txBox="1"/>
          <p:nvPr/>
        </p:nvSpPr>
        <p:spPr>
          <a:xfrm>
            <a:off x="1219200" y="4486721"/>
            <a:ext cx="2667000" cy="21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i="0" kern="1200" dirty="0" err="1">
                <a:solidFill>
                  <a:schemeClr val="bg1"/>
                </a:solidFill>
                <a:effectLst/>
                <a:latin typeface="Century" panose="02040604050505020304" pitchFamily="18" charset="0"/>
                <a:ea typeface="+mj-ea"/>
                <a:cs typeface="+mj-cs"/>
              </a:rPr>
              <a:t>Dạng</a:t>
            </a:r>
            <a:r>
              <a:rPr lang="en-US" sz="3800" b="0" i="0" kern="120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+mj-ea"/>
                <a:cs typeface="+mj-cs"/>
              </a:rPr>
              <a:t> </a:t>
            </a:r>
            <a:r>
              <a:rPr lang="en-US" sz="3800" b="0" i="0" kern="1200" dirty="0" err="1">
                <a:solidFill>
                  <a:schemeClr val="bg1"/>
                </a:solidFill>
                <a:effectLst/>
                <a:latin typeface="Century" panose="02040604050505020304" pitchFamily="18" charset="0"/>
                <a:ea typeface="+mj-ea"/>
                <a:cs typeface="+mj-cs"/>
              </a:rPr>
              <a:t>của</a:t>
            </a:r>
            <a:r>
              <a:rPr lang="en-US" sz="3800" b="0" i="0" kern="120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+mj-ea"/>
                <a:cs typeface="+mj-cs"/>
              </a:rPr>
              <a:t>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E54856-575C-7635-9546-BD2AA3225184}"/>
                  </a:ext>
                </a:extLst>
              </p:cNvPr>
              <p:cNvSpPr txBox="1"/>
              <p:nvPr/>
            </p:nvSpPr>
            <p:spPr>
              <a:xfrm>
                <a:off x="4476803" y="3761797"/>
                <a:ext cx="5019259" cy="863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i="0" dirty="0">
                    <a:effectLst/>
                    <a:latin typeface="Constantia" panose="02030602050306030303" pitchFamily="18" charset="0"/>
                  </a:rPr>
                  <a:t>Đ</a:t>
                </a:r>
                <a:r>
                  <a:rPr lang="pl-PL" sz="2400" b="0" i="0" dirty="0">
                    <a:effectLst/>
                    <a:latin typeface="Constantia" panose="02030602050306030303" pitchFamily="18" charset="0"/>
                  </a:rPr>
                  <a:t>ặt w=[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l-PL" sz="2400" b="0" i="0" dirty="0">
                    <a:effectLst/>
                    <a:latin typeface="Constantia" panose="02030602050306030303" pitchFamily="18" charset="0"/>
                  </a:rPr>
                  <a:t>]</a:t>
                </a:r>
                <a:r>
                  <a:rPr lang="en-US" sz="2400" dirty="0">
                    <a:latin typeface="Constantia" panose="02030602050306030303" pitchFamily="18" charset="0"/>
                  </a:rPr>
                  <a:t> </a:t>
                </a:r>
                <a:r>
                  <a:rPr lang="en-US" sz="2400" b="0" i="0" dirty="0">
                    <a:effectLst/>
                    <a:latin typeface="Constantia" panose="02030602050306030303" pitchFamily="18" charset="0"/>
                  </a:rPr>
                  <a:t>  </a:t>
                </a:r>
                <a:r>
                  <a:rPr lang="pl-PL" sz="2400" b="0" i="0" dirty="0">
                    <a:effectLst/>
                    <a:latin typeface="Constantia" panose="02030602050306030303" pitchFamily="18" charset="0"/>
                  </a:rPr>
                  <a:t>là vector cột</a:t>
                </a:r>
                <a:endParaRPr lang="en-US" sz="2400" b="0" i="0" dirty="0">
                  <a:effectLst/>
                  <a:latin typeface="Constantia" panose="02030602050306030303" pitchFamily="18" charset="0"/>
                </a:endParaRPr>
              </a:p>
              <a:p>
                <a:r>
                  <a:rPr lang="en-US" sz="2400" b="0" i="0" dirty="0">
                    <a:effectLst/>
                    <a:latin typeface="Constantia" panose="02030602050306030303" pitchFamily="18" charset="0"/>
                  </a:rPr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</m:t>
                        </m:r>
                      </m:e>
                    </m:acc>
                  </m:oMath>
                </a14:m>
                <a:r>
                  <a:rPr lang="en-US" sz="2400" b="0" i="0" dirty="0">
                    <a:effectLst/>
                    <a:latin typeface="Constantia" panose="02030602050306030303" pitchFamily="18" charset="0"/>
                  </a:rPr>
                  <a:t>=[1,</a:t>
                </a:r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b="0" i="0" dirty="0">
                    <a:effectLst/>
                    <a:latin typeface="Constantia" panose="02030602050306030303" pitchFamily="18" charset="0"/>
                  </a:rPr>
                  <a:t>] </a:t>
                </a:r>
                <a:r>
                  <a:rPr lang="en-US" sz="2400" b="0" i="0" dirty="0" err="1">
                    <a:effectLst/>
                    <a:latin typeface="Constantia" panose="02030602050306030303" pitchFamily="18" charset="0"/>
                  </a:rPr>
                  <a:t>là</a:t>
                </a:r>
                <a:r>
                  <a:rPr lang="en-US" sz="2400" b="0" i="0" dirty="0">
                    <a:effectLst/>
                    <a:latin typeface="Constantia" panose="02030602050306030303" pitchFamily="18" charset="0"/>
                  </a:rPr>
                  <a:t> vector </a:t>
                </a:r>
                <a:r>
                  <a:rPr lang="en-US" sz="2400" b="0" i="0" dirty="0" err="1">
                    <a:effectLst/>
                    <a:latin typeface="Constantia" panose="02030602050306030303" pitchFamily="18" charset="0"/>
                  </a:rPr>
                  <a:t>hàng</a:t>
                </a:r>
                <a:endParaRPr lang="en-US" sz="24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E54856-575C-7635-9546-BD2AA3225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803" y="3761797"/>
                <a:ext cx="5019259" cy="863634"/>
              </a:xfrm>
              <a:prstGeom prst="rect">
                <a:avLst/>
              </a:prstGeom>
              <a:blipFill>
                <a:blip r:embed="rId4"/>
                <a:stretch>
                  <a:fillRect l="-1820" t="-5634" b="-1126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09B9422-19A1-3181-4E1E-E29277974C60}"/>
              </a:ext>
            </a:extLst>
          </p:cNvPr>
          <p:cNvSpPr txBox="1"/>
          <p:nvPr/>
        </p:nvSpPr>
        <p:spPr>
          <a:xfrm>
            <a:off x="7290065" y="3761797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tantia" panose="02030602050306030303" pitchFamily="18" charset="0"/>
              </a:rPr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7FE72-F8E4-6A99-FD48-DB639856DC62}"/>
              </a:ext>
            </a:extLst>
          </p:cNvPr>
          <p:cNvSpPr txBox="1"/>
          <p:nvPr/>
        </p:nvSpPr>
        <p:spPr>
          <a:xfrm>
            <a:off x="4522686" y="4712773"/>
            <a:ext cx="48230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0" i="0" dirty="0">
                <a:effectLst/>
                <a:latin typeface="Constantia" panose="02030602050306030303" pitchFamily="18" charset="0"/>
              </a:rPr>
              <a:t>Khi đó</a:t>
            </a:r>
            <a:r>
              <a:rPr lang="en-US" sz="2400" b="0" i="0" dirty="0">
                <a:effectLst/>
                <a:latin typeface="Constantia" panose="02030602050306030303" pitchFamily="18" charset="0"/>
              </a:rPr>
              <a:t>,</a:t>
            </a:r>
            <a:r>
              <a:rPr lang="vi-VN" sz="2400" b="0" i="0" dirty="0">
                <a:effectLst/>
                <a:latin typeface="Constantia" panose="02030602050306030303" pitchFamily="18" charset="0"/>
              </a:rPr>
              <a:t> phương trình có thể được viết lại dưới dạng:</a:t>
            </a:r>
            <a:r>
              <a:rPr lang="en-US" sz="2400" dirty="0">
                <a:latin typeface="Constantia" panose="02030602050306030303" pitchFamily="18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F93C22-01EC-9B65-ABF4-6FBE4D26E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882" y="5715000"/>
            <a:ext cx="1943100" cy="5288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2D463F2-D2CB-1E7E-CB15-BB39028E54BC}"/>
              </a:ext>
            </a:extLst>
          </p:cNvPr>
          <p:cNvSpPr txBox="1"/>
          <p:nvPr/>
        </p:nvSpPr>
        <p:spPr>
          <a:xfrm>
            <a:off x="4446690" y="2342057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Ta </a:t>
            </a:r>
            <a:r>
              <a:rPr lang="en-US" sz="2800" dirty="0" err="1">
                <a:latin typeface="Constantia" panose="02030602050306030303" pitchFamily="18" charset="0"/>
              </a:rPr>
              <a:t>có</a:t>
            </a:r>
            <a:r>
              <a:rPr lang="en-US" sz="2800" dirty="0">
                <a:latin typeface="Constantia" panose="02030602050306030303" pitchFamily="18" charset="0"/>
              </a:rPr>
              <a:t> 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24511A-B352-3341-D630-74A1C2464415}"/>
              </a:ext>
            </a:extLst>
          </p:cNvPr>
          <p:cNvSpPr txBox="1"/>
          <p:nvPr/>
        </p:nvSpPr>
        <p:spPr>
          <a:xfrm>
            <a:off x="6860467" y="6443227"/>
            <a:ext cx="4878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i="1" dirty="0">
                <a:effectLst/>
                <a:latin typeface="Constantia" panose="02030602050306030303" pitchFamily="18" charset="0"/>
              </a:rPr>
              <a:t>x là </a:t>
            </a:r>
            <a:r>
              <a:rPr lang="fr-FR" sz="2000" b="0" i="1" dirty="0" err="1">
                <a:effectLst/>
                <a:latin typeface="Constantia" panose="02030602050306030303" pitchFamily="18" charset="0"/>
              </a:rPr>
              <a:t>một</a:t>
            </a:r>
            <a:r>
              <a:rPr lang="fr-FR" sz="2000" b="0" i="1" dirty="0">
                <a:effectLst/>
                <a:latin typeface="Constantia" panose="02030602050306030303" pitchFamily="18" charset="0"/>
              </a:rPr>
              <a:t> </a:t>
            </a:r>
            <a:r>
              <a:rPr lang="fr-FR" sz="2000" b="0" i="1" dirty="0" err="1">
                <a:effectLst/>
                <a:latin typeface="Constantia" panose="02030602050306030303" pitchFamily="18" charset="0"/>
              </a:rPr>
              <a:t>vector</a:t>
            </a:r>
            <a:r>
              <a:rPr lang="fr-FR" sz="2000" b="0" i="1" dirty="0">
                <a:effectLst/>
                <a:latin typeface="Constantia" panose="02030602050306030303" pitchFamily="18" charset="0"/>
              </a:rPr>
              <a:t> </a:t>
            </a:r>
            <a:r>
              <a:rPr lang="fr-FR" sz="2000" b="0" i="1" dirty="0" err="1">
                <a:effectLst/>
                <a:latin typeface="Constantia" panose="02030602050306030303" pitchFamily="18" charset="0"/>
              </a:rPr>
              <a:t>hàng</a:t>
            </a:r>
            <a:endParaRPr lang="en-US" sz="2000" i="1" dirty="0">
              <a:latin typeface="Constantia" panose="0203060205030603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B82E3B-F069-39CA-13CF-56A18244539D}"/>
              </a:ext>
            </a:extLst>
          </p:cNvPr>
          <p:cNvSpPr txBox="1"/>
          <p:nvPr/>
        </p:nvSpPr>
        <p:spPr>
          <a:xfrm>
            <a:off x="6898791" y="6324600"/>
            <a:ext cx="790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onstantia" panose="02030602050306030303" pitchFamily="18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8139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5758759" y="-1350324"/>
            <a:ext cx="4591549" cy="2364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4602625" y="6583680"/>
            <a:ext cx="4591549" cy="2364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0272" y="448716"/>
            <a:ext cx="553997" cy="5656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45082" y="6583680"/>
            <a:ext cx="553997" cy="5656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23677" y="2194687"/>
            <a:ext cx="5096720" cy="9812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4776" y="449809"/>
            <a:ext cx="646975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Noto Serif Display Black"/>
              </a:rPr>
              <a:t>SAI SỐ DỰ ĐOÁN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/>
              <p:cNvSpPr txBox="1"/>
              <p:nvPr/>
            </p:nvSpPr>
            <p:spPr>
              <a:xfrm>
                <a:off x="521854" y="3515273"/>
                <a:ext cx="8709892" cy="42441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lấy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vì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y − yˆ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thể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âm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4" y="3515273"/>
                <a:ext cx="8709892" cy="424412"/>
              </a:xfrm>
              <a:prstGeom prst="rect">
                <a:avLst/>
              </a:prstGeom>
              <a:blipFill>
                <a:blip r:embed="rId6"/>
                <a:stretch>
                  <a:fillRect l="-2311" t="-18841" b="-4782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9"/>
              <p:cNvSpPr txBox="1"/>
              <p:nvPr/>
            </p:nvSpPr>
            <p:spPr>
              <a:xfrm>
                <a:off x="517091" y="4364447"/>
                <a:ext cx="8709892" cy="888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Việc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sai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nhỏ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thể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mô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tả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cách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lấy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tuyệt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đối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|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= |y − yˆ|</a:t>
                </a:r>
              </a:p>
            </p:txBody>
          </p:sp>
        </mc:Choice>
        <mc:Fallback xmlns=""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91" y="4364447"/>
                <a:ext cx="8709892" cy="888961"/>
              </a:xfrm>
              <a:prstGeom prst="rect">
                <a:avLst/>
              </a:prstGeom>
              <a:blipFill>
                <a:blip r:embed="rId7"/>
                <a:stretch>
                  <a:fillRect l="-2309" t="-8904" r="-1330" b="-2123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/>
          <p:cNvSpPr txBox="1"/>
          <p:nvPr/>
        </p:nvSpPr>
        <p:spPr>
          <a:xfrm>
            <a:off x="4872038" y="3452177"/>
            <a:ext cx="952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1"/>
              <p:cNvSpPr txBox="1"/>
              <p:nvPr/>
            </p:nvSpPr>
            <p:spPr>
              <a:xfrm>
                <a:off x="521854" y="5577444"/>
                <a:ext cx="8500226" cy="90551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Hệ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sẽ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bị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triệt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tiêu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khi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lấy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đạo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hàm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tham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mô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hình</a:t>
                </a:r>
                <a:r>
                  <a:rPr lang="en-US" sz="2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w.</a:t>
                </a:r>
              </a:p>
            </p:txBody>
          </p:sp>
        </mc:Choice>
        <mc:Fallback xmlns="">
          <p:sp>
            <p:nvSpPr>
              <p:cNvPr id="11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4" y="5577444"/>
                <a:ext cx="8500226" cy="905510"/>
              </a:xfrm>
              <a:prstGeom prst="rect">
                <a:avLst/>
              </a:prstGeom>
              <a:blipFill>
                <a:blip r:embed="rId8"/>
                <a:stretch>
                  <a:fillRect l="-2367" t="-11486" r="-359" b="-1959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1933620" y="1819624"/>
            <a:ext cx="5731439" cy="36759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2004691" y="-884889"/>
            <a:ext cx="4812045" cy="24782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9560" y="2968625"/>
            <a:ext cx="3355782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>
                <a:solidFill>
                  <a:srgbClr val="FFFFFF"/>
                </a:solidFill>
                <a:latin typeface="Crimson Pro Bold"/>
              </a:rPr>
              <a:t>HÀM MẤT MÁT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589086" y="1305601"/>
            <a:ext cx="575427" cy="575427"/>
            <a:chOff x="0" y="0"/>
            <a:chExt cx="767236" cy="7672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767236" cy="767236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53844" y="57589"/>
              <a:ext cx="659548" cy="6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278102" y="6150085"/>
            <a:ext cx="4598698" cy="23683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7350671" y="3556736"/>
            <a:ext cx="4484857" cy="23097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63220" y="3143156"/>
            <a:ext cx="827159" cy="82715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4589086" y="3269022"/>
            <a:ext cx="575427" cy="575427"/>
            <a:chOff x="0" y="0"/>
            <a:chExt cx="767236" cy="767236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767236" cy="767236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53844" y="57589"/>
              <a:ext cx="659548" cy="6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281660" y="947519"/>
            <a:ext cx="4003437" cy="170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82599" y="4430680"/>
            <a:ext cx="3936144" cy="214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3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sz="2399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82599" y="2749968"/>
            <a:ext cx="3936144" cy="1628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lường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sz="2400" dirty="0">
              <a:solidFill>
                <a:srgbClr val="FFFFFF"/>
              </a:solidFill>
              <a:latin typeface="Crimson Pro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4589086" y="5207862"/>
            <a:ext cx="575427" cy="575427"/>
            <a:chOff x="0" y="0"/>
            <a:chExt cx="767236" cy="767236"/>
          </a:xfrm>
        </p:grpSpPr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767236" cy="767236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53844" y="57589"/>
              <a:ext cx="659548" cy="62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6955" y="1677774"/>
            <a:ext cx="4461687" cy="12116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7986"/>
          <a:stretch>
            <a:fillRect/>
          </a:stretch>
        </p:blipFill>
        <p:spPr>
          <a:xfrm>
            <a:off x="2493950" y="4774149"/>
            <a:ext cx="4765699" cy="117457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1520" y="852909"/>
            <a:ext cx="829056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Việc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tìm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mô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hình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tốt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nhất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tương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đương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với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việc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tìm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w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để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hàm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số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sau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đạt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giá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trị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nhỏ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rimson Pro"/>
              </a:rPr>
              <a:t>nhất</a:t>
            </a:r>
            <a:r>
              <a:rPr lang="en-US" sz="2400" dirty="0">
                <a:solidFill>
                  <a:srgbClr val="FFFFFF"/>
                </a:solidFill>
                <a:latin typeface="Crimson Pro"/>
              </a:rPr>
              <a:t>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1520" y="3609975"/>
            <a:ext cx="829056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Crimson Pro"/>
              </a:rPr>
              <a:t>Ta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luôn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mong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muốn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sự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mất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mát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là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nhỏ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nhất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,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điều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này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có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thể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đạt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được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bằng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cách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tối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thiểu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hàm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mất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mát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Crimson Pro"/>
              </a:rPr>
              <a:t>theo</a:t>
            </a:r>
            <a:r>
              <a:rPr lang="en-US" sz="2399" dirty="0">
                <a:solidFill>
                  <a:srgbClr val="FFFFFF"/>
                </a:solidFill>
                <a:latin typeface="Crimson Pro"/>
              </a:rPr>
              <a:t> w: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869</Words>
  <Application>Microsoft Office PowerPoint</Application>
  <PresentationFormat>Custom</PresentationFormat>
  <Paragraphs>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Crimson Pro Italics</vt:lpstr>
      <vt:lpstr>Arial</vt:lpstr>
      <vt:lpstr>Century</vt:lpstr>
      <vt:lpstr>Calibri</vt:lpstr>
      <vt:lpstr>Prompt Bold Bold</vt:lpstr>
      <vt:lpstr>Prompt Bold</vt:lpstr>
      <vt:lpstr>Constantia</vt:lpstr>
      <vt:lpstr>Noto Serif Display Black</vt:lpstr>
      <vt:lpstr>Bogart Black</vt:lpstr>
      <vt:lpstr>Crimson Pro Bold</vt:lpstr>
      <vt:lpstr>Cambria Math</vt:lpstr>
      <vt:lpstr>Crimson Pro</vt:lpstr>
      <vt:lpstr>Times New Roman</vt:lpstr>
      <vt:lpstr>Prompt Light</vt:lpstr>
      <vt:lpstr>Tempus Sans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Illustrated Startup Business Animated Presentation</dc:title>
  <cp:lastModifiedBy>Lê Trần Bảo Ngọc</cp:lastModifiedBy>
  <cp:revision>6</cp:revision>
  <dcterms:created xsi:type="dcterms:W3CDTF">2006-08-16T00:00:00Z</dcterms:created>
  <dcterms:modified xsi:type="dcterms:W3CDTF">2022-09-13T05:41:16Z</dcterms:modified>
  <dc:identifier>DAFL-VEJPV0</dc:identifier>
</cp:coreProperties>
</file>